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76" r:id="rId5"/>
  </p:sldIdLst>
  <p:sldSz cx="18288000" cy="10287000"/>
  <p:notesSz cx="6858000" cy="9144000"/>
  <p:embeddedFontLst>
    <p:embeddedFont>
      <p:font typeface="Arial" panose="020B0604020202020204" pitchFamily="34" charset="0"/>
      <p:regular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p:cViewPr varScale="1">
        <p:scale>
          <a:sx n="42" d="100"/>
          <a:sy n="42" d="100"/>
        </p:scale>
        <p:origin x="80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elp.open.ac.uk/documents/policies/computing" TargetMode="External"/><Relationship Id="rId2" Type="http://schemas.openxmlformats.org/officeDocument/2006/relationships/hyperlink" Target="https://www.oustudents.com/about-us/culture-and-values/values-and-behaviour/" TargetMode="External"/><Relationship Id="rId1" Type="http://schemas.openxmlformats.org/officeDocument/2006/relationships/slideLayout" Target="../slideLayouts/slideLayout7.xml"/><Relationship Id="rId4" Type="http://schemas.openxmlformats.org/officeDocument/2006/relationships/hyperlink" Target="mailto:oustudents-community@open.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11127B1A-266B-1EE1-9CB5-FC9C1D6B6ADE}"/>
              </a:ext>
            </a:extLst>
          </p:cNvPr>
          <p:cNvSpPr txBox="1">
            <a:spLocks noGrp="1"/>
          </p:cNvSpPr>
          <p:nvPr/>
        </p:nvSpPr>
        <p:spPr>
          <a:xfrm>
            <a:off x="1155726" y="611037"/>
            <a:ext cx="9144000" cy="1508105"/>
          </a:xfrm>
          <a:prstGeom prst="rect">
            <a:avLst/>
          </a:prstGeom>
          <a:noFill/>
          <a:ln>
            <a:noFill/>
            <a:prst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2C3887"/>
                </a:solidFill>
                <a:effectLst/>
                <a:uLnTx/>
                <a:uFillTx/>
                <a:latin typeface="Arial" panose="020B0604020202020204" pitchFamily="34" charset="0"/>
                <a:ea typeface="+mn-ea"/>
                <a:cs typeface="+mn-cs"/>
              </a:rPr>
              <a:t>Code of Conduct </a:t>
            </a:r>
            <a:r>
              <a:rPr kumimoji="0" lang="en-GB" sz="3200" b="0" i="0" u="none" strike="noStrike" kern="1200" cap="none" spc="0" normalizeH="0" baseline="0" noProof="0" dirty="0">
                <a:ln>
                  <a:noFill/>
                </a:ln>
                <a:solidFill>
                  <a:srgbClr val="2C3887"/>
                </a:solidFill>
                <a:effectLst/>
                <a:uLnTx/>
                <a:uFillTx/>
                <a:latin typeface="Arial" panose="020B0604020202020204" pitchFamily="34" charset="0"/>
                <a:ea typeface="+mn-ea"/>
                <a:cs typeface="+mn-cs"/>
              </a:rPr>
              <a:t>​</a:t>
            </a:r>
            <a:br>
              <a:rPr kumimoji="0" lang="en-GB" sz="3200" b="0" i="0" u="none" strike="noStrike" kern="1200" cap="none" spc="0" normalizeH="0" baseline="0" noProof="0" dirty="0">
                <a:ln>
                  <a:noFill/>
                </a:ln>
                <a:solidFill>
                  <a:srgbClr val="2C3887"/>
                </a:solidFill>
                <a:effectLst/>
                <a:uLnTx/>
                <a:uFillTx/>
                <a:latin typeface="Arial" panose="020B0604020202020204" pitchFamily="34" charset="0"/>
                <a:ea typeface="+mn-ea"/>
                <a:cs typeface="+mn-cs"/>
              </a:rPr>
            </a:br>
            <a:r>
              <a:rPr kumimoji="0" lang="en-GB" sz="3200" b="1" i="0" u="none" strike="noStrike" kern="1200" cap="none" spc="0" normalizeH="0" baseline="0" noProof="0" dirty="0">
                <a:ln>
                  <a:noFill/>
                </a:ln>
                <a:solidFill>
                  <a:srgbClr val="2C3887"/>
                </a:solidFill>
                <a:effectLst/>
                <a:uLnTx/>
                <a:uFillTx/>
                <a:latin typeface="Arial" panose="020B0604020202020204" pitchFamily="34" charset="0"/>
                <a:ea typeface="+mn-ea"/>
                <a:cs typeface="+mn-cs"/>
              </a:rPr>
              <a:t>for OU Students Association Events</a:t>
            </a:r>
            <a:endParaRPr kumimoji="0" lang="en-GB" sz="3200" b="0" i="0" u="none" strike="noStrike" kern="1200" cap="none" spc="0" normalizeH="0" baseline="0" noProof="0" dirty="0">
              <a:ln>
                <a:noFill/>
              </a:ln>
              <a:solidFill>
                <a:srgbClr val="2C3887"/>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FD1AD110-C0B6-429A-BBAF-72C2213D7811}"/>
              </a:ext>
            </a:extLst>
          </p:cNvPr>
          <p:cNvSpPr txBox="1">
            <a:spLocks/>
          </p:cNvSpPr>
          <p:nvPr/>
        </p:nvSpPr>
        <p:spPr>
          <a:xfrm>
            <a:off x="1151112" y="2407196"/>
            <a:ext cx="15985776" cy="6514714"/>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40000"/>
              </a:lnSpc>
              <a:spcAft>
                <a:spcPts val="800"/>
              </a:spcAft>
            </a:pPr>
            <a:r>
              <a:rPr lang="en-GB" sz="2800" dirty="0">
                <a:solidFill>
                  <a:srgbClr val="2C3887"/>
                </a:solidFill>
                <a:latin typeface="Arial" panose="020B0604020202020204" pitchFamily="34" charset="0"/>
                <a:ea typeface="Calibri" panose="020F0502020204030204" pitchFamily="34" charset="0"/>
                <a:cs typeface="Times New Roman" panose="02020603050405020304" pitchFamily="18" charset="0"/>
              </a:rPr>
              <a:t>By taking part in our online events, you agree to abide by our code of conduct, below. Please take a moment to read it before attending one of our events.</a:t>
            </a:r>
            <a:endParaRPr lang="en-GB" sz="2800" dirty="0">
              <a:solidFill>
                <a:srgbClr val="2C3887"/>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40000"/>
              </a:lnSpc>
              <a:spcAft>
                <a:spcPts val="800"/>
              </a:spcAft>
              <a:buFont typeface="+mj-lt"/>
              <a:buAutoNum type="arabicPeriod"/>
              <a:tabLst>
                <a:tab pos="457200" algn="l"/>
              </a:tabLst>
            </a:pPr>
            <a:r>
              <a:rPr lang="en-GB" sz="2800" dirty="0">
                <a:solidFill>
                  <a:srgbClr val="2C3887"/>
                </a:solidFill>
                <a:latin typeface="Arial" panose="020B0604020202020204" pitchFamily="34" charset="0"/>
                <a:ea typeface="Calibri" panose="020F0502020204030204" pitchFamily="34" charset="0"/>
                <a:cs typeface="Times New Roman" panose="02020603050405020304" pitchFamily="18" charset="0"/>
              </a:rPr>
              <a:t>We ask you to show respect to your volunteer hosts and fellow attendees - we want everyone to feel safe and welcome to participate in this space.</a:t>
            </a:r>
            <a:endParaRPr lang="en-GB" sz="2800" dirty="0">
              <a:solidFill>
                <a:srgbClr val="2C3887"/>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40000"/>
              </a:lnSpc>
              <a:spcAft>
                <a:spcPts val="800"/>
              </a:spcAft>
              <a:buFont typeface="+mj-lt"/>
              <a:buAutoNum type="arabicPeriod"/>
              <a:tabLst>
                <a:tab pos="457200" algn="l"/>
              </a:tabLst>
            </a:pPr>
            <a:r>
              <a:rPr lang="en-GB" sz="2800" dirty="0">
                <a:solidFill>
                  <a:srgbClr val="2C3887"/>
                </a:solidFill>
                <a:latin typeface="Arial" panose="020B0604020202020204" pitchFamily="34" charset="0"/>
                <a:ea typeface="Calibri" panose="020F0502020204030204" pitchFamily="34" charset="0"/>
                <a:cs typeface="Times New Roman" panose="02020603050405020304" pitchFamily="18" charset="0"/>
              </a:rPr>
              <a:t>We have zero tolerance to bullying and harassment. See our </a:t>
            </a:r>
            <a:r>
              <a:rPr lang="en-GB" sz="28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Values and Behaviour Policy</a:t>
            </a:r>
            <a:r>
              <a:rPr lang="en-GB" sz="2800" dirty="0">
                <a:latin typeface="Arial" panose="020B0604020202020204" pitchFamily="34" charset="0"/>
                <a:ea typeface="Calibri" panose="020F0502020204030204" pitchFamily="34" charset="0"/>
                <a:cs typeface="Times New Roman" panose="02020603050405020304" pitchFamily="18" charset="0"/>
              </a:rPr>
              <a: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40000"/>
              </a:lnSpc>
              <a:spcAft>
                <a:spcPts val="800"/>
              </a:spcAft>
              <a:buFont typeface="+mj-lt"/>
              <a:buAutoNum type="arabicPeriod"/>
              <a:tabLst>
                <a:tab pos="457200" algn="l"/>
              </a:tabLst>
            </a:pPr>
            <a:r>
              <a:rPr lang="en-GB" sz="2800" dirty="0">
                <a:solidFill>
                  <a:srgbClr val="2C3887"/>
                </a:solidFill>
                <a:latin typeface="Arial" panose="020B0604020202020204" pitchFamily="34" charset="0"/>
                <a:ea typeface="Calibri" panose="020F0502020204030204" pitchFamily="34" charset="0"/>
                <a:cs typeface="Times New Roman" panose="02020603050405020304" pitchFamily="18" charset="0"/>
              </a:rPr>
              <a:t>We are dedicated to providing a welcoming and friendly experience for everyone, regardless of gender, gender identity and expression, age, sex, sexual orientation, disability, neurodiversity, physical appearance, body size, race, ethnicity, religion (or lack thereof), technology choices, or any other characteristic or belief.</a:t>
            </a:r>
            <a:endParaRPr lang="en-GB" sz="2800" dirty="0">
              <a:solidFill>
                <a:srgbClr val="2C3887"/>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40000"/>
              </a:lnSpc>
              <a:spcAft>
                <a:spcPts val="800"/>
              </a:spcAft>
              <a:buFont typeface="+mj-lt"/>
              <a:buAutoNum type="arabicPeriod"/>
              <a:tabLst>
                <a:tab pos="457200" algn="l"/>
              </a:tabLst>
            </a:pPr>
            <a:r>
              <a:rPr lang="en-GB" sz="2800" dirty="0">
                <a:solidFill>
                  <a:srgbClr val="2C3887"/>
                </a:solidFill>
                <a:latin typeface="Arial" panose="020B0604020202020204" pitchFamily="34" charset="0"/>
                <a:ea typeface="Calibri" panose="020F0502020204030204" pitchFamily="34" charset="0"/>
                <a:cs typeface="Times New Roman" panose="02020603050405020304" pitchFamily="18" charset="0"/>
              </a:rPr>
              <a:t>We want you to be aware that the </a:t>
            </a:r>
            <a:r>
              <a:rPr lang="en-GB" sz="28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University's Computing Code of Conduct</a:t>
            </a:r>
            <a:r>
              <a:rPr lang="en-GB" sz="2800" dirty="0">
                <a:latin typeface="Arial" panose="020B0604020202020204" pitchFamily="34" charset="0"/>
                <a:ea typeface="Calibri" panose="020F0502020204030204" pitchFamily="34" charset="0"/>
                <a:cs typeface="Times New Roman" panose="02020603050405020304" pitchFamily="18" charset="0"/>
              </a:rPr>
              <a:t> </a:t>
            </a:r>
            <a:r>
              <a:rPr lang="en-GB" sz="2800" dirty="0">
                <a:solidFill>
                  <a:srgbClr val="2C3887"/>
                </a:solidFill>
                <a:latin typeface="Arial" panose="020B0604020202020204" pitchFamily="34" charset="0"/>
                <a:ea typeface="Calibri" panose="020F0502020204030204" pitchFamily="34" charset="0"/>
                <a:cs typeface="Times New Roman" panose="02020603050405020304" pitchFamily="18" charset="0"/>
              </a:rPr>
              <a:t>is applicable in this space.</a:t>
            </a:r>
            <a:endParaRPr lang="en-GB" sz="2800" dirty="0">
              <a:solidFill>
                <a:srgbClr val="2C3887"/>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40000"/>
              </a:lnSpc>
              <a:spcAft>
                <a:spcPts val="800"/>
              </a:spcAft>
            </a:pPr>
            <a:r>
              <a:rPr lang="en-GB" sz="2800" dirty="0">
                <a:solidFill>
                  <a:srgbClr val="2C3887"/>
                </a:solidFill>
                <a:latin typeface="Arial" panose="020B0604020202020204" pitchFamily="34" charset="0"/>
                <a:ea typeface="Calibri" panose="020F0502020204030204" pitchFamily="34" charset="0"/>
                <a:cs typeface="Times New Roman" panose="02020603050405020304" pitchFamily="18" charset="0"/>
              </a:rPr>
              <a:t>Attendees who are not willing to respect the spirit of our events will be asked to leave or removed by our hosts. If you have any concerns about behaviour in an event, or if you’d like to talk to the host, or someone from the community team before coming to an event, please don’t hesitate to contact us at </a:t>
            </a:r>
            <a:r>
              <a:rPr lang="en-GB" sz="28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oustudents-community@open.ac.uk</a:t>
            </a:r>
            <a:r>
              <a:rPr lang="en-GB" sz="2800" dirty="0">
                <a:latin typeface="Arial" panose="020B0604020202020204" pitchFamily="34" charset="0"/>
                <a:ea typeface="Calibri" panose="020F0502020204030204" pitchFamily="34" charset="0"/>
                <a:cs typeface="Times New Roman" panose="02020603050405020304" pitchFamily="18" charset="0"/>
              </a:rPr>
              <a: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l">
              <a:lnSpc>
                <a:spcPct val="140000"/>
              </a:lnSpc>
              <a:spcAft>
                <a:spcPts val="800"/>
              </a:spcAft>
            </a:pPr>
            <a:r>
              <a:rPr lang="en-GB" sz="2800" dirty="0">
                <a:solidFill>
                  <a:srgbClr val="2C3887"/>
                </a:solidFill>
                <a:latin typeface="Arial" panose="020B0604020202020204" pitchFamily="34" charset="0"/>
                <a:ea typeface="Calibri" panose="020F0502020204030204" pitchFamily="34" charset="0"/>
                <a:cs typeface="Times New Roman" panose="02020603050405020304" pitchFamily="18" charset="0"/>
              </a:rPr>
              <a:t>Have fun and enjoy yourselves.</a:t>
            </a:r>
            <a:endParaRPr lang="en-GB" sz="1100" dirty="0">
              <a:solidFill>
                <a:srgbClr val="2C38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486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 Presentation template Light blue &amp; dark blue" id="{8DF6A2F2-6D97-3544-BFBA-5D2E0903EDEC}" vid="{309CD1FC-89A5-F344-99F3-8BC33A5755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7aca75-f384-42b7-95bc-7dbf4063d17d" xsi:nil="true"/>
    <lcf76f155ced4ddcb4097134ff3c332f xmlns="e9946488-9f17-4ba0-b7b5-8c73f5dd23a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2E35604D27AA4EAA8401A55B2FF197" ma:contentTypeVersion="15" ma:contentTypeDescription="Create a new document." ma:contentTypeScope="" ma:versionID="5ac315b3fe0bb7555b9c60c1fda7825f">
  <xsd:schema xmlns:xsd="http://www.w3.org/2001/XMLSchema" xmlns:xs="http://www.w3.org/2001/XMLSchema" xmlns:p="http://schemas.microsoft.com/office/2006/metadata/properties" xmlns:ns2="e9946488-9f17-4ba0-b7b5-8c73f5dd23af" xmlns:ns3="b87aca75-f384-42b7-95bc-7dbf4063d17d" targetNamespace="http://schemas.microsoft.com/office/2006/metadata/properties" ma:root="true" ma:fieldsID="43fbc26300572b85aff44e94debd72c0" ns2:_="" ns3:_="">
    <xsd:import namespace="e9946488-9f17-4ba0-b7b5-8c73f5dd23af"/>
    <xsd:import namespace="b87aca75-f384-42b7-95bc-7dbf4063d1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6488-9f17-4ba0-b7b5-8c73f5dd23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7aca75-f384-42b7-95bc-7dbf4063d1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37d67d9-59a7-43cf-98ee-eef30a03f83c}" ma:internalName="TaxCatchAll" ma:showField="CatchAllData" ma:web="b87aca75-f384-42b7-95bc-7dbf4063d1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5DA3BE-0FD7-41B8-B101-2AEDF6D555AD}">
  <ds:schemaRefs>
    <ds:schemaRef ds:uri="http://schemas.microsoft.com/office/2006/metadata/properties"/>
    <ds:schemaRef ds:uri="http://schemas.microsoft.com/office/infopath/2007/PartnerControls"/>
    <ds:schemaRef ds:uri="b87aca75-f384-42b7-95bc-7dbf4063d17d"/>
    <ds:schemaRef ds:uri="e9946488-9f17-4ba0-b7b5-8c73f5dd23af"/>
  </ds:schemaRefs>
</ds:datastoreItem>
</file>

<file path=customXml/itemProps2.xml><?xml version="1.0" encoding="utf-8"?>
<ds:datastoreItem xmlns:ds="http://schemas.openxmlformats.org/officeDocument/2006/customXml" ds:itemID="{B99C974D-00FD-4DC0-8831-AA8C62BD2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6488-9f17-4ba0-b7b5-8c73f5dd23af"/>
    <ds:schemaRef ds:uri="b87aca75-f384-42b7-95bc-7dbf4063d1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2C2126-476F-4861-A9E4-EC70F26A5A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Presentation template Light blue &amp; dark blue</Template>
  <TotalTime>3</TotalTime>
  <Words>243</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Lara.Munday [She/Her]</dc:creator>
  <cp:lastModifiedBy>Lara.Munday [She/Her]</cp:lastModifiedBy>
  <cp:revision>2</cp:revision>
  <dcterms:created xsi:type="dcterms:W3CDTF">2024-04-23T11:17:01Z</dcterms:created>
  <dcterms:modified xsi:type="dcterms:W3CDTF">2024-04-23T11:20:56Z</dcterms:modified>
  <dc:identifier>DAF8UHYzBxI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0x0101002C2E35604D27AA4EAA8401A55B2FF197</vt:lpwstr>
  </property>
</Properties>
</file>